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78" r:id="rId3"/>
    <p:sldId id="279" r:id="rId4"/>
    <p:sldId id="281" r:id="rId5"/>
    <p:sldId id="326" r:id="rId6"/>
    <p:sldId id="289" r:id="rId7"/>
    <p:sldId id="292" r:id="rId8"/>
    <p:sldId id="325" r:id="rId9"/>
    <p:sldId id="328" r:id="rId10"/>
    <p:sldId id="329" r:id="rId11"/>
    <p:sldId id="330" r:id="rId12"/>
    <p:sldId id="323" r:id="rId13"/>
    <p:sldId id="294" r:id="rId14"/>
    <p:sldId id="295" r:id="rId15"/>
    <p:sldId id="296" r:id="rId16"/>
    <p:sldId id="337" r:id="rId17"/>
    <p:sldId id="298" r:id="rId18"/>
    <p:sldId id="332" r:id="rId19"/>
    <p:sldId id="333" r:id="rId20"/>
    <p:sldId id="334" r:id="rId21"/>
    <p:sldId id="335" r:id="rId22"/>
    <p:sldId id="33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6A3C"/>
    <a:srgbClr val="993300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91" autoAdjust="0"/>
    <p:restoredTop sz="94660"/>
  </p:normalViewPr>
  <p:slideViewPr>
    <p:cSldViewPr>
      <p:cViewPr varScale="1">
        <p:scale>
          <a:sx n="50" d="100"/>
          <a:sy n="50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9782D-20FD-4A11-AE34-04DE65690BDF}" type="doc">
      <dgm:prSet loTypeId="urn:microsoft.com/office/officeart/2005/8/layout/vList4#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AEF43D-9AD8-495D-A17D-12F55AEF9A1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Повысить у педагогов компетентность в области «Речевое развитие». Развивать личностные профессиональные </a:t>
          </a:r>
          <a:r>
            <a: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качества педагогов.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gm:t>
    </dgm:pt>
    <dgm:pt modelId="{E9C413AF-9B2C-47C9-800A-1387448BDE63}" type="parTrans" cxnId="{199D5BC8-C84E-4E96-B8DE-33C1FA1AB09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E666D0C-1592-4D7B-93DA-D46CC62D0E10}" type="sibTrans" cxnId="{199D5BC8-C84E-4E96-B8DE-33C1FA1AB09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58790BB-BC94-4E5F-8359-3A73BA9F83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Проанализировать уровень организации работы по развитию речи  в ДОУ.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gm:t>
    </dgm:pt>
    <dgm:pt modelId="{65DC14C9-0ED9-46CB-AEBE-905AA2FD14E1}" type="parTrans" cxnId="{59C38021-0975-4E7E-88A9-14B2F57293A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4FD7683-BE60-41E4-8760-7A93D13474D5}" type="sibTrans" cxnId="{59C38021-0975-4E7E-88A9-14B2F57293A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8A334E2-D357-423F-B3D6-9052E7374F95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Вызвать у педагогов  ДОУ осознание необходимости расширять свои знания в области развития речи детей.</a:t>
          </a:r>
          <a:endParaRPr lang="ru-RU" sz="2400" dirty="0"/>
        </a:p>
      </dgm:t>
    </dgm:pt>
    <dgm:pt modelId="{E18C5AB1-BF5A-4DAF-B641-CC1BB931C8B0}" type="parTrans" cxnId="{270A2BB2-CB3B-4A99-89BD-386A1FD4CEA8}">
      <dgm:prSet/>
      <dgm:spPr/>
      <dgm:t>
        <a:bodyPr/>
        <a:lstStyle/>
        <a:p>
          <a:endParaRPr lang="ru-RU"/>
        </a:p>
      </dgm:t>
    </dgm:pt>
    <dgm:pt modelId="{BF7E5DE7-0F85-47C0-AAA4-0BE99C26E16E}" type="sibTrans" cxnId="{270A2BB2-CB3B-4A99-89BD-386A1FD4CEA8}">
      <dgm:prSet/>
      <dgm:spPr/>
      <dgm:t>
        <a:bodyPr/>
        <a:lstStyle/>
        <a:p>
          <a:endParaRPr lang="ru-RU"/>
        </a:p>
      </dgm:t>
    </dgm:pt>
    <dgm:pt modelId="{D60FBC4F-C864-44CB-9B4E-7617F5EA9A9B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Активизировать знания педагогов о методах, приемах и средствах развития речи дошкольников.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CE5F7C-D240-4725-8545-92943F7CFEFC}" type="parTrans" cxnId="{A3EE9148-5E4D-4D5F-8A80-089A82120B94}">
      <dgm:prSet/>
      <dgm:spPr/>
      <dgm:t>
        <a:bodyPr/>
        <a:lstStyle/>
        <a:p>
          <a:endParaRPr lang="ru-RU"/>
        </a:p>
      </dgm:t>
    </dgm:pt>
    <dgm:pt modelId="{A6D89E48-87E5-476A-B9B9-50C848F12F93}" type="sibTrans" cxnId="{A3EE9148-5E4D-4D5F-8A80-089A82120B94}">
      <dgm:prSet/>
      <dgm:spPr/>
      <dgm:t>
        <a:bodyPr/>
        <a:lstStyle/>
        <a:p>
          <a:endParaRPr lang="ru-RU"/>
        </a:p>
      </dgm:t>
    </dgm:pt>
    <dgm:pt modelId="{7E0CA36C-E84A-4AFD-AA9D-2CC2B1543119}" type="pres">
      <dgm:prSet presAssocID="{1699782D-20FD-4A11-AE34-04DE65690B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502B-C077-446E-A26C-496E86416793}" type="pres">
      <dgm:prSet presAssocID="{D8AEF43D-9AD8-495D-A17D-12F55AEF9A1D}" presName="comp" presStyleCnt="0"/>
      <dgm:spPr/>
      <dgm:t>
        <a:bodyPr/>
        <a:lstStyle/>
        <a:p>
          <a:endParaRPr lang="ru-RU"/>
        </a:p>
      </dgm:t>
    </dgm:pt>
    <dgm:pt modelId="{B5C3FBA4-432F-4D83-B455-2017C29352AB}" type="pres">
      <dgm:prSet presAssocID="{D8AEF43D-9AD8-495D-A17D-12F55AEF9A1D}" presName="box" presStyleLbl="node1" presStyleIdx="0" presStyleCnt="4" custScaleY="136776" custLinFactNeighborX="-427"/>
      <dgm:spPr/>
      <dgm:t>
        <a:bodyPr/>
        <a:lstStyle/>
        <a:p>
          <a:endParaRPr lang="ru-RU"/>
        </a:p>
      </dgm:t>
    </dgm:pt>
    <dgm:pt modelId="{4CA52CF6-0DCB-4B55-A725-F966AC30DAEC}" type="pres">
      <dgm:prSet presAssocID="{D8AEF43D-9AD8-495D-A17D-12F55AEF9A1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A04A9D-98EF-496F-A62E-0608E53DA34D}" type="pres">
      <dgm:prSet presAssocID="{D8AEF43D-9AD8-495D-A17D-12F55AEF9A1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2636C-E36A-48F4-9B43-58FB42E8C6EB}" type="pres">
      <dgm:prSet presAssocID="{6E666D0C-1592-4D7B-93DA-D46CC62D0E10}" presName="spacer" presStyleCnt="0"/>
      <dgm:spPr/>
      <dgm:t>
        <a:bodyPr/>
        <a:lstStyle/>
        <a:p>
          <a:endParaRPr lang="ru-RU"/>
        </a:p>
      </dgm:t>
    </dgm:pt>
    <dgm:pt modelId="{6EDE75A2-D6C2-4F80-BBEE-609F74BB33EB}" type="pres">
      <dgm:prSet presAssocID="{D60FBC4F-C864-44CB-9B4E-7617F5EA9A9B}" presName="comp" presStyleCnt="0"/>
      <dgm:spPr/>
    </dgm:pt>
    <dgm:pt modelId="{C3C7C0B3-B982-4368-99DE-14B1EDD67106}" type="pres">
      <dgm:prSet presAssocID="{D60FBC4F-C864-44CB-9B4E-7617F5EA9A9B}" presName="box" presStyleLbl="node1" presStyleIdx="1" presStyleCnt="4"/>
      <dgm:spPr/>
      <dgm:t>
        <a:bodyPr/>
        <a:lstStyle/>
        <a:p>
          <a:endParaRPr lang="ru-RU"/>
        </a:p>
      </dgm:t>
    </dgm:pt>
    <dgm:pt modelId="{C165D973-001E-4EEF-83A9-AE46DFDEFC2B}" type="pres">
      <dgm:prSet presAssocID="{D60FBC4F-C864-44CB-9B4E-7617F5EA9A9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F4D67D-C670-4184-98CA-A21017070428}" type="pres">
      <dgm:prSet presAssocID="{D60FBC4F-C864-44CB-9B4E-7617F5EA9A9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F0C58-3188-46E5-9CAA-FF2B1C51E54D}" type="pres">
      <dgm:prSet presAssocID="{A6D89E48-87E5-476A-B9B9-50C848F12F93}" presName="spacer" presStyleCnt="0"/>
      <dgm:spPr/>
    </dgm:pt>
    <dgm:pt modelId="{69580C40-A370-4F93-811C-FCAED65182D6}" type="pres">
      <dgm:prSet presAssocID="{D58790BB-BC94-4E5F-8359-3A73BA9F8340}" presName="comp" presStyleCnt="0"/>
      <dgm:spPr/>
      <dgm:t>
        <a:bodyPr/>
        <a:lstStyle/>
        <a:p>
          <a:endParaRPr lang="ru-RU"/>
        </a:p>
      </dgm:t>
    </dgm:pt>
    <dgm:pt modelId="{70340822-8E93-4D44-95B0-680E784BA9F7}" type="pres">
      <dgm:prSet presAssocID="{D58790BB-BC94-4E5F-8359-3A73BA9F8340}" presName="box" presStyleLbl="node1" presStyleIdx="2" presStyleCnt="4" custLinFactNeighborX="-519" custLinFactNeighborY="-2440"/>
      <dgm:spPr/>
      <dgm:t>
        <a:bodyPr/>
        <a:lstStyle/>
        <a:p>
          <a:endParaRPr lang="ru-RU"/>
        </a:p>
      </dgm:t>
    </dgm:pt>
    <dgm:pt modelId="{EE070A73-95AE-4A31-AF21-701BB4D6A71F}" type="pres">
      <dgm:prSet presAssocID="{D58790BB-BC94-4E5F-8359-3A73BA9F8340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B2FB8E-9B50-4DBB-B06B-2B7187F4FDAC}" type="pres">
      <dgm:prSet presAssocID="{D58790BB-BC94-4E5F-8359-3A73BA9F834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F657F-B6AE-4193-9F1E-0DB7AEBEB9D5}" type="pres">
      <dgm:prSet presAssocID="{74FD7683-BE60-41E4-8760-7A93D13474D5}" presName="spacer" presStyleCnt="0"/>
      <dgm:spPr/>
    </dgm:pt>
    <dgm:pt modelId="{059CAB1D-28BE-4C66-AE12-BD6AD07701C7}" type="pres">
      <dgm:prSet presAssocID="{18A334E2-D357-423F-B3D6-9052E7374F95}" presName="comp" presStyleCnt="0"/>
      <dgm:spPr/>
    </dgm:pt>
    <dgm:pt modelId="{752E0A55-E7C1-4AF0-A1FF-68A0B9E79AE8}" type="pres">
      <dgm:prSet presAssocID="{18A334E2-D357-423F-B3D6-9052E7374F95}" presName="box" presStyleLbl="node1" presStyleIdx="3" presStyleCnt="4"/>
      <dgm:spPr/>
      <dgm:t>
        <a:bodyPr/>
        <a:lstStyle/>
        <a:p>
          <a:endParaRPr lang="ru-RU"/>
        </a:p>
      </dgm:t>
    </dgm:pt>
    <dgm:pt modelId="{B0C196DC-8539-454B-88C0-B2F8FB9B6CBA}" type="pres">
      <dgm:prSet presAssocID="{18A334E2-D357-423F-B3D6-9052E7374F95}" presName="img" presStyleLbl="fgImgPlac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07BE82-E5DC-4179-AB4E-43DFCC970ED9}" type="pres">
      <dgm:prSet presAssocID="{18A334E2-D357-423F-B3D6-9052E7374F9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C6AD3-2D91-453F-AC0C-1A0539DCE0C9}" type="presOf" srcId="{18A334E2-D357-423F-B3D6-9052E7374F95}" destId="{752E0A55-E7C1-4AF0-A1FF-68A0B9E79AE8}" srcOrd="0" destOrd="0" presId="urn:microsoft.com/office/officeart/2005/8/layout/vList4#2"/>
    <dgm:cxn modelId="{A3EE9148-5E4D-4D5F-8A80-089A82120B94}" srcId="{1699782D-20FD-4A11-AE34-04DE65690BDF}" destId="{D60FBC4F-C864-44CB-9B4E-7617F5EA9A9B}" srcOrd="1" destOrd="0" parTransId="{03CE5F7C-D240-4725-8545-92943F7CFEFC}" sibTransId="{A6D89E48-87E5-476A-B9B9-50C848F12F93}"/>
    <dgm:cxn modelId="{C8EF13EC-3CD7-4AAB-8522-1FB8B376ABE8}" type="presOf" srcId="{D8AEF43D-9AD8-495D-A17D-12F55AEF9A1D}" destId="{B5C3FBA4-432F-4D83-B455-2017C29352AB}" srcOrd="0" destOrd="0" presId="urn:microsoft.com/office/officeart/2005/8/layout/vList4#2"/>
    <dgm:cxn modelId="{59C38021-0975-4E7E-88A9-14B2F57293A7}" srcId="{1699782D-20FD-4A11-AE34-04DE65690BDF}" destId="{D58790BB-BC94-4E5F-8359-3A73BA9F8340}" srcOrd="2" destOrd="0" parTransId="{65DC14C9-0ED9-46CB-AEBE-905AA2FD14E1}" sibTransId="{74FD7683-BE60-41E4-8760-7A93D13474D5}"/>
    <dgm:cxn modelId="{270A2BB2-CB3B-4A99-89BD-386A1FD4CEA8}" srcId="{1699782D-20FD-4A11-AE34-04DE65690BDF}" destId="{18A334E2-D357-423F-B3D6-9052E7374F95}" srcOrd="3" destOrd="0" parTransId="{E18C5AB1-BF5A-4DAF-B641-CC1BB931C8B0}" sibTransId="{BF7E5DE7-0F85-47C0-AAA4-0BE99C26E16E}"/>
    <dgm:cxn modelId="{705F83AB-8B39-473F-9428-A0BBD82FD38A}" type="presOf" srcId="{1699782D-20FD-4A11-AE34-04DE65690BDF}" destId="{7E0CA36C-E84A-4AFD-AA9D-2CC2B1543119}" srcOrd="0" destOrd="0" presId="urn:microsoft.com/office/officeart/2005/8/layout/vList4#2"/>
    <dgm:cxn modelId="{BCB0EA4B-8135-4E89-9DF3-8E26F1DC522C}" type="presOf" srcId="{D60FBC4F-C864-44CB-9B4E-7617F5EA9A9B}" destId="{C3C7C0B3-B982-4368-99DE-14B1EDD67106}" srcOrd="0" destOrd="0" presId="urn:microsoft.com/office/officeart/2005/8/layout/vList4#2"/>
    <dgm:cxn modelId="{2FEEE0D3-D98C-42EA-BE3A-617227443342}" type="presOf" srcId="{D58790BB-BC94-4E5F-8359-3A73BA9F8340}" destId="{15B2FB8E-9B50-4DBB-B06B-2B7187F4FDAC}" srcOrd="1" destOrd="0" presId="urn:microsoft.com/office/officeart/2005/8/layout/vList4#2"/>
    <dgm:cxn modelId="{DCD66CE0-6F3A-45BD-A268-2C68ABD69D9A}" type="presOf" srcId="{18A334E2-D357-423F-B3D6-9052E7374F95}" destId="{1007BE82-E5DC-4179-AB4E-43DFCC970ED9}" srcOrd="1" destOrd="0" presId="urn:microsoft.com/office/officeart/2005/8/layout/vList4#2"/>
    <dgm:cxn modelId="{4DFAA875-BD4E-4C5A-826F-CC2E1160F5D3}" type="presOf" srcId="{D58790BB-BC94-4E5F-8359-3A73BA9F8340}" destId="{70340822-8E93-4D44-95B0-680E784BA9F7}" srcOrd="0" destOrd="0" presId="urn:microsoft.com/office/officeart/2005/8/layout/vList4#2"/>
    <dgm:cxn modelId="{3AACAAFB-2A18-403C-82EA-6142C1458367}" type="presOf" srcId="{D8AEF43D-9AD8-495D-A17D-12F55AEF9A1D}" destId="{73A04A9D-98EF-496F-A62E-0608E53DA34D}" srcOrd="1" destOrd="0" presId="urn:microsoft.com/office/officeart/2005/8/layout/vList4#2"/>
    <dgm:cxn modelId="{199D5BC8-C84E-4E96-B8DE-33C1FA1AB097}" srcId="{1699782D-20FD-4A11-AE34-04DE65690BDF}" destId="{D8AEF43D-9AD8-495D-A17D-12F55AEF9A1D}" srcOrd="0" destOrd="0" parTransId="{E9C413AF-9B2C-47C9-800A-1387448BDE63}" sibTransId="{6E666D0C-1592-4D7B-93DA-D46CC62D0E10}"/>
    <dgm:cxn modelId="{598B87D6-9F26-45D9-81FF-67D2AC3A065C}" type="presOf" srcId="{D60FBC4F-C864-44CB-9B4E-7617F5EA9A9B}" destId="{D0F4D67D-C670-4184-98CA-A21017070428}" srcOrd="1" destOrd="0" presId="urn:microsoft.com/office/officeart/2005/8/layout/vList4#2"/>
    <dgm:cxn modelId="{9CBD347D-2C03-4233-AC61-7354A984E032}" type="presParOf" srcId="{7E0CA36C-E84A-4AFD-AA9D-2CC2B1543119}" destId="{C8E1502B-C077-446E-A26C-496E86416793}" srcOrd="0" destOrd="0" presId="urn:microsoft.com/office/officeart/2005/8/layout/vList4#2"/>
    <dgm:cxn modelId="{2DB787D6-A7F6-491D-9EBA-CCDDD1A044C5}" type="presParOf" srcId="{C8E1502B-C077-446E-A26C-496E86416793}" destId="{B5C3FBA4-432F-4D83-B455-2017C29352AB}" srcOrd="0" destOrd="0" presId="urn:microsoft.com/office/officeart/2005/8/layout/vList4#2"/>
    <dgm:cxn modelId="{8135830B-BB4D-49B9-922D-A17745D5F569}" type="presParOf" srcId="{C8E1502B-C077-446E-A26C-496E86416793}" destId="{4CA52CF6-0DCB-4B55-A725-F966AC30DAEC}" srcOrd="1" destOrd="0" presId="urn:microsoft.com/office/officeart/2005/8/layout/vList4#2"/>
    <dgm:cxn modelId="{3B575F55-77A2-494E-889A-0AD135BEE116}" type="presParOf" srcId="{C8E1502B-C077-446E-A26C-496E86416793}" destId="{73A04A9D-98EF-496F-A62E-0608E53DA34D}" srcOrd="2" destOrd="0" presId="urn:microsoft.com/office/officeart/2005/8/layout/vList4#2"/>
    <dgm:cxn modelId="{01A38F13-602A-4BE1-815D-2EC84E29BD02}" type="presParOf" srcId="{7E0CA36C-E84A-4AFD-AA9D-2CC2B1543119}" destId="{54E2636C-E36A-48F4-9B43-58FB42E8C6EB}" srcOrd="1" destOrd="0" presId="urn:microsoft.com/office/officeart/2005/8/layout/vList4#2"/>
    <dgm:cxn modelId="{7767B11C-D53D-4014-AC97-14A05FDE5EBB}" type="presParOf" srcId="{7E0CA36C-E84A-4AFD-AA9D-2CC2B1543119}" destId="{6EDE75A2-D6C2-4F80-BBEE-609F74BB33EB}" srcOrd="2" destOrd="0" presId="urn:microsoft.com/office/officeart/2005/8/layout/vList4#2"/>
    <dgm:cxn modelId="{4ED77458-DDD3-4BEB-9E0E-A528EBBAF12C}" type="presParOf" srcId="{6EDE75A2-D6C2-4F80-BBEE-609F74BB33EB}" destId="{C3C7C0B3-B982-4368-99DE-14B1EDD67106}" srcOrd="0" destOrd="0" presId="urn:microsoft.com/office/officeart/2005/8/layout/vList4#2"/>
    <dgm:cxn modelId="{70B3781B-A4E7-4F13-85E4-F87B213FC98D}" type="presParOf" srcId="{6EDE75A2-D6C2-4F80-BBEE-609F74BB33EB}" destId="{C165D973-001E-4EEF-83A9-AE46DFDEFC2B}" srcOrd="1" destOrd="0" presId="urn:microsoft.com/office/officeart/2005/8/layout/vList4#2"/>
    <dgm:cxn modelId="{B2C77D9E-9B5F-412E-B9AA-342D1CF2D971}" type="presParOf" srcId="{6EDE75A2-D6C2-4F80-BBEE-609F74BB33EB}" destId="{D0F4D67D-C670-4184-98CA-A21017070428}" srcOrd="2" destOrd="0" presId="urn:microsoft.com/office/officeart/2005/8/layout/vList4#2"/>
    <dgm:cxn modelId="{B3B9CEDA-E708-41D8-A9F5-556CE23323F9}" type="presParOf" srcId="{7E0CA36C-E84A-4AFD-AA9D-2CC2B1543119}" destId="{B80F0C58-3188-46E5-9CAA-FF2B1C51E54D}" srcOrd="3" destOrd="0" presId="urn:microsoft.com/office/officeart/2005/8/layout/vList4#2"/>
    <dgm:cxn modelId="{30D0347F-9784-4926-A8C5-646C0142A9C3}" type="presParOf" srcId="{7E0CA36C-E84A-4AFD-AA9D-2CC2B1543119}" destId="{69580C40-A370-4F93-811C-FCAED65182D6}" srcOrd="4" destOrd="0" presId="urn:microsoft.com/office/officeart/2005/8/layout/vList4#2"/>
    <dgm:cxn modelId="{8C3B9399-DAC5-4F62-8D55-25FEC237AAA9}" type="presParOf" srcId="{69580C40-A370-4F93-811C-FCAED65182D6}" destId="{70340822-8E93-4D44-95B0-680E784BA9F7}" srcOrd="0" destOrd="0" presId="urn:microsoft.com/office/officeart/2005/8/layout/vList4#2"/>
    <dgm:cxn modelId="{50016CBE-275D-4777-B2C8-92D9994711E6}" type="presParOf" srcId="{69580C40-A370-4F93-811C-FCAED65182D6}" destId="{EE070A73-95AE-4A31-AF21-701BB4D6A71F}" srcOrd="1" destOrd="0" presId="urn:microsoft.com/office/officeart/2005/8/layout/vList4#2"/>
    <dgm:cxn modelId="{052D0185-1E76-401F-AD54-AE21D13DB0C7}" type="presParOf" srcId="{69580C40-A370-4F93-811C-FCAED65182D6}" destId="{15B2FB8E-9B50-4DBB-B06B-2B7187F4FDAC}" srcOrd="2" destOrd="0" presId="urn:microsoft.com/office/officeart/2005/8/layout/vList4#2"/>
    <dgm:cxn modelId="{0BB3EC9E-A2FE-408F-A3B7-A55F6612C94C}" type="presParOf" srcId="{7E0CA36C-E84A-4AFD-AA9D-2CC2B1543119}" destId="{D0AF657F-B6AE-4193-9F1E-0DB7AEBEB9D5}" srcOrd="5" destOrd="0" presId="urn:microsoft.com/office/officeart/2005/8/layout/vList4#2"/>
    <dgm:cxn modelId="{03B21551-342A-47B9-BF90-C5BD27BFD890}" type="presParOf" srcId="{7E0CA36C-E84A-4AFD-AA9D-2CC2B1543119}" destId="{059CAB1D-28BE-4C66-AE12-BD6AD07701C7}" srcOrd="6" destOrd="0" presId="urn:microsoft.com/office/officeart/2005/8/layout/vList4#2"/>
    <dgm:cxn modelId="{72522C05-2462-446F-8344-419169671A72}" type="presParOf" srcId="{059CAB1D-28BE-4C66-AE12-BD6AD07701C7}" destId="{752E0A55-E7C1-4AF0-A1FF-68A0B9E79AE8}" srcOrd="0" destOrd="0" presId="urn:microsoft.com/office/officeart/2005/8/layout/vList4#2"/>
    <dgm:cxn modelId="{43CB7C15-9993-42FD-93BC-696DD5B1D0C9}" type="presParOf" srcId="{059CAB1D-28BE-4C66-AE12-BD6AD07701C7}" destId="{B0C196DC-8539-454B-88C0-B2F8FB9B6CBA}" srcOrd="1" destOrd="0" presId="urn:microsoft.com/office/officeart/2005/8/layout/vList4#2"/>
    <dgm:cxn modelId="{2462F3EF-077E-491F-BCCE-D1E84CA20495}" type="presParOf" srcId="{059CAB1D-28BE-4C66-AE12-BD6AD07701C7}" destId="{1007BE82-E5DC-4179-AB4E-43DFCC970ED9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3FBA4-432F-4D83-B455-2017C29352AB}">
      <dsp:nvSpPr>
        <dsp:cNvPr id="0" name=""/>
        <dsp:cNvSpPr/>
      </dsp:nvSpPr>
      <dsp:spPr>
        <a:xfrm>
          <a:off x="0" y="0"/>
          <a:ext cx="7871831" cy="151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Повысить у педагогов компетентность в области «Речевое развитие». Развивать личностные профессиональные </a:t>
          </a:r>
          <a:r>
            <a:rPr lang="ru-RU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качества педагогов.</a:t>
          </a:r>
          <a:endParaRPr lang="ru-RU" sz="2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1685019" y="0"/>
        <a:ext cx="6186811" cy="1513477"/>
      </dsp:txXfrm>
    </dsp:sp>
    <dsp:sp modelId="{4CA52CF6-0DCB-4B55-A725-F966AC30DAEC}">
      <dsp:nvSpPr>
        <dsp:cNvPr id="0" name=""/>
        <dsp:cNvSpPr/>
      </dsp:nvSpPr>
      <dsp:spPr>
        <a:xfrm>
          <a:off x="110653" y="314123"/>
          <a:ext cx="1574366" cy="885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C7C0B3-B982-4368-99DE-14B1EDD67106}">
      <dsp:nvSpPr>
        <dsp:cNvPr id="0" name=""/>
        <dsp:cNvSpPr/>
      </dsp:nvSpPr>
      <dsp:spPr>
        <a:xfrm>
          <a:off x="0" y="1624131"/>
          <a:ext cx="7871831" cy="110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Активизировать знания педагогов о методах, приемах и средствах развития речи дошкольников.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5019" y="1624131"/>
        <a:ext cx="6186811" cy="1106537"/>
      </dsp:txXfrm>
    </dsp:sp>
    <dsp:sp modelId="{C165D973-001E-4EEF-83A9-AE46DFDEFC2B}">
      <dsp:nvSpPr>
        <dsp:cNvPr id="0" name=""/>
        <dsp:cNvSpPr/>
      </dsp:nvSpPr>
      <dsp:spPr>
        <a:xfrm>
          <a:off x="110653" y="1734784"/>
          <a:ext cx="1574366" cy="885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340822-8E93-4D44-95B0-680E784BA9F7}">
      <dsp:nvSpPr>
        <dsp:cNvPr id="0" name=""/>
        <dsp:cNvSpPr/>
      </dsp:nvSpPr>
      <dsp:spPr>
        <a:xfrm>
          <a:off x="0" y="2814322"/>
          <a:ext cx="7871831" cy="110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Проанализировать уровень организации работы по развитию речи  в ДОУ.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1685019" y="2814322"/>
        <a:ext cx="6186811" cy="1106537"/>
      </dsp:txXfrm>
    </dsp:sp>
    <dsp:sp modelId="{EE070A73-95AE-4A31-AF21-701BB4D6A71F}">
      <dsp:nvSpPr>
        <dsp:cNvPr id="0" name=""/>
        <dsp:cNvSpPr/>
      </dsp:nvSpPr>
      <dsp:spPr>
        <a:xfrm>
          <a:off x="110653" y="2951975"/>
          <a:ext cx="1574366" cy="885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2E0A55-E7C1-4AF0-A1FF-68A0B9E79AE8}">
      <dsp:nvSpPr>
        <dsp:cNvPr id="0" name=""/>
        <dsp:cNvSpPr/>
      </dsp:nvSpPr>
      <dsp:spPr>
        <a:xfrm>
          <a:off x="0" y="4058512"/>
          <a:ext cx="7871831" cy="110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Вызвать у педагогов  ДОУ осознание необходимости расширять свои знания в области развития речи детей.</a:t>
          </a:r>
          <a:endParaRPr lang="ru-RU" sz="2400" kern="1200" dirty="0"/>
        </a:p>
      </dsp:txBody>
      <dsp:txXfrm>
        <a:off x="1685019" y="4058512"/>
        <a:ext cx="6186811" cy="1106537"/>
      </dsp:txXfrm>
    </dsp:sp>
    <dsp:sp modelId="{B0C196DC-8539-454B-88C0-B2F8FB9B6CBA}">
      <dsp:nvSpPr>
        <dsp:cNvPr id="0" name=""/>
        <dsp:cNvSpPr/>
      </dsp:nvSpPr>
      <dsp:spPr>
        <a:xfrm>
          <a:off x="110653" y="4169166"/>
          <a:ext cx="1574366" cy="885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68A8A-2E86-4C09-9CCE-A51FACD5C59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1B1F9-88E6-45DA-A777-3222D1A42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97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E87F-3BCF-495A-BE66-134927BC49C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63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8b635_a1a63509_M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908306" cy="914402"/>
          </a:xfrm>
          <a:prstGeom prst="rect">
            <a:avLst/>
          </a:prstGeom>
        </p:spPr>
      </p:pic>
      <p:pic>
        <p:nvPicPr>
          <p:cNvPr id="14" name="Рисунок 13" descr="0_68e5a_6733dbf0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00100" y="0"/>
            <a:ext cx="4762500" cy="342900"/>
          </a:xfrm>
          <a:prstGeom prst="rect">
            <a:avLst/>
          </a:prstGeom>
        </p:spPr>
      </p:pic>
      <p:pic>
        <p:nvPicPr>
          <p:cNvPr id="15" name="Рисунок 14" descr="0_8b635_a1a63509_M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5698" y="5793600"/>
            <a:ext cx="928694" cy="914402"/>
          </a:xfrm>
          <a:prstGeom prst="rect">
            <a:avLst/>
          </a:prstGeom>
        </p:spPr>
      </p:pic>
      <p:pic>
        <p:nvPicPr>
          <p:cNvPr id="16" name="Рисунок 15" descr="0_8b635_a1a63509_M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82656" y="132658"/>
            <a:ext cx="908306" cy="928694"/>
          </a:xfrm>
          <a:prstGeom prst="rect">
            <a:avLst/>
          </a:prstGeom>
        </p:spPr>
      </p:pic>
      <p:pic>
        <p:nvPicPr>
          <p:cNvPr id="17" name="Рисунок 16" descr="0_8b635_a1a63509_M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72462" y="5786454"/>
            <a:ext cx="928694" cy="914402"/>
          </a:xfrm>
          <a:prstGeom prst="rect">
            <a:avLst/>
          </a:prstGeom>
        </p:spPr>
      </p:pic>
      <p:pic>
        <p:nvPicPr>
          <p:cNvPr id="18" name="Рисунок 17" descr="0_68e5a_6733dbf0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57554" y="6515100"/>
            <a:ext cx="4762500" cy="342900"/>
          </a:xfrm>
          <a:prstGeom prst="rect">
            <a:avLst/>
          </a:prstGeom>
        </p:spPr>
      </p:pic>
      <p:pic>
        <p:nvPicPr>
          <p:cNvPr id="21" name="Рисунок 20" descr="0_68e5a_6733dbf0_L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5715008" y="0"/>
            <a:ext cx="2357454" cy="271462"/>
          </a:xfrm>
          <a:prstGeom prst="rect">
            <a:avLst/>
          </a:prstGeom>
        </p:spPr>
      </p:pic>
      <p:pic>
        <p:nvPicPr>
          <p:cNvPr id="22" name="Рисунок 21" descr="0_68e5a_6733dbf0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6591300" y="3209908"/>
            <a:ext cx="4762500" cy="342900"/>
          </a:xfrm>
          <a:prstGeom prst="rect">
            <a:avLst/>
          </a:prstGeom>
        </p:spPr>
      </p:pic>
      <p:pic>
        <p:nvPicPr>
          <p:cNvPr id="23" name="Рисунок 22" descr="0_68e5a_6733dbf0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16200000">
            <a:off x="-2209800" y="3281346"/>
            <a:ext cx="4762500" cy="342900"/>
          </a:xfrm>
          <a:prstGeom prst="rect">
            <a:avLst/>
          </a:prstGeom>
        </p:spPr>
      </p:pic>
      <p:pic>
        <p:nvPicPr>
          <p:cNvPr id="24" name="Рисунок 23" descr="0_68e5a_6733dbf0_L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6586538"/>
            <a:ext cx="2357454" cy="271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404664"/>
            <a:ext cx="800105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«ГОРОДИЩЕНСКИЙ ДЕТСКИЙ САД «КОЛОКОЛЬЧИК»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43438" y="4857761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 smtClean="0">
                <a:latin typeface="Book Antiqua" pitchFamily="18" charset="0"/>
              </a:rPr>
              <a:t>Подготовила: старший воспитатель МБДОУ «ГДС «Колокольчик»</a:t>
            </a:r>
          </a:p>
          <a:p>
            <a:pPr algn="r"/>
            <a:r>
              <a:rPr lang="ru-RU" altLang="ru-RU" b="1" i="1" dirty="0" smtClean="0">
                <a:latin typeface="Book Antiqua" pitchFamily="18" charset="0"/>
              </a:rPr>
              <a:t>Е.В. Ежова</a:t>
            </a:r>
            <a:endParaRPr lang="ru-RU" altLang="ru-RU" b="1" i="1" dirty="0">
              <a:latin typeface="Book Antiqu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214423"/>
            <a:ext cx="8572560" cy="278608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Семинар-практикум для педагогов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«Комплексный подход к организации работы по развитию речи дошкольников ДОУ в соответствии с ФГОС»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373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 ДОУ должен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придерживаться литературных норм произношения, устранять в своей речи различные акценты, влияние местных говоров, правильно ставить ударения в словах.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Речь педагога должна быть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эмоционально насыщенной, богатой интонациями, неторопливой. Речь воспринимается детьми лучше, если она протекает в слегка замедленном темпе. Такой темп повышает отчётливость речи, и, наоборот, ускоренный темп делает её нечёткой, смазанной, трудной для восприятия.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разговоре с детьми следует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употреблять слова литературного языка, не допуская грубых слов. Чем богаче и разнообразнее словарь воспитателя, чем ярче и насыщеннее его речь, тем больше слов могут усвоить дети.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 должен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критично относиться к собственной речи и при наличии недочётов в ней стремиться к их устранению.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ДетСад\Desktop\копилка\Лариса\картинки для дс\Школьные\giftwizard-fx-im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988492"/>
            <a:ext cx="2398758" cy="244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:\Users\ДетСад\Desktop\копилка\Лариса\картинки для дс\Школьные\noiiea_eie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014564"/>
            <a:ext cx="1428760" cy="222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работая с детьми, педагог ДОУ должен обратить внимание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следующее: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1.Правильно произносить все звуки родного языка, устранять имеющиеся дефекты речи;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2.Иметь ясную, чёткую и отчётливую речь, то есть хорошую дикцию;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3.Использовать в своей речи литературное произношение, то есть придерживаться орфоэпических норм;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4.Стремиться правильно использовать интонационные средства выразительности с учётом содержания высказывания;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5.В общении с детьми пользоваться речью слегка замедленного темпа, умеренной громкостью голоса;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6.Связно и доступной форме рассказывать и передавать содержание текстов, точно используя слова и грамматические конструкции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(в соответствии с возрастом детей);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допускать в разговоре с детьми и с коллегами повышенного тона, грубых выражений.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ДетСад\Desktop\копилка\Лариса\картинки для дс\Школьные\giftwizard-fx-im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934537"/>
            <a:ext cx="1612940" cy="14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:\Users\ДетСад\Desktop\копилка\Лариса\картинки для дс\Школьные\noiiea_eie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929198"/>
            <a:ext cx="1071570" cy="16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речи воспитателя: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Речь воспитателя оценивается с трех сторон: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содержательность (о чем и сколько говорит, что сообщает детям), безупречность правильность формы (как говорит), возрастная и педагогическая направленность (умеет ли говорить с дошкольниками, может ли убежденно и доходчиво излагать сведения по вопросам педагогики взрослым – родителям, коллегам).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должен придерживаться литературных норм произношения, устранять в своей речи различные акценты, влияние местных говоров, правильно ставить ударения в словах.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Традицией в детском саду должны стать негромкая речь, правильный приветливый тон обращения к детям, отсутствие жаргонных, бранных слов, подчеркнутая вежливость в обращении друг другу.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leninsk-edu.my1.ru/ehmbl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786322"/>
            <a:ext cx="264320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626121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развивающей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предметно – пространственной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среде в развитии речи дошкольников ДОУ: 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878687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должны заботиться в первую очередь о том, чтобы дети могли в группе удовлетворить свои важные жизненные потребности в познании, в движении и общении.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должна быть оснащена современным игровым оборудованием, наглядный, игровой и демонстрационный материал, обеспечивающий более высокий уровень познавательного развития детей и провоцирующий речевую активность.</a:t>
            </a:r>
          </a:p>
          <a:p>
            <a:endParaRPr lang="ru-RU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330834" cy="189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728176"/>
            <a:ext cx="2928958" cy="177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57166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создания эффективной развивающей среды во всех группах должны быть созданы речевые центры (уголки). Педагогами должен быть накоплен и систематизирован разнообразный практический материал для организации речевых игр и занятий: пособии для проведения артикуляционных упражнений, комплексы пальчиковых игр, игрушки для развития правильного речевого выдоха, тематические альбомы, таблицы, игры для обогащения словарного запаса, формирования грамматического строя, связной речи, развития фонематического слуха и мелкой моторики.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29198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3214710" cy="206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357694"/>
            <a:ext cx="3071834" cy="226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sportal.ru/sites/default/files/2016/10/15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42"/>
            <a:ext cx="4000488" cy="2827013"/>
          </a:xfrm>
          <a:prstGeom prst="rect">
            <a:avLst/>
          </a:prstGeom>
          <a:noFill/>
        </p:spPr>
      </p:pic>
      <p:pic>
        <p:nvPicPr>
          <p:cNvPr id="1030" name="Picture 6" descr="https://nsportal.ru/sites/default/files/2016/10/15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878062" cy="2714644"/>
          </a:xfrm>
          <a:prstGeom prst="rect">
            <a:avLst/>
          </a:prstGeom>
          <a:noFill/>
        </p:spPr>
      </p:pic>
      <p:pic>
        <p:nvPicPr>
          <p:cNvPr id="1032" name="Picture 8" descr="https://nsportal.ru/sites/default/files/2016/10/15/206927_html_m666d53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4071966" cy="2873528"/>
          </a:xfrm>
          <a:prstGeom prst="rect">
            <a:avLst/>
          </a:prstGeom>
          <a:noFill/>
        </p:spPr>
      </p:pic>
      <p:pic>
        <p:nvPicPr>
          <p:cNvPr id="1034" name="Picture 10" descr="https://nsportal.ru/sites/default/files/2016/10/15/a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150142" cy="2932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Успех в работе по речевому развитию детей зависит от тесной взаимосвязи  педагогов, родителей и детей.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Своевременное и полноценное формирование речи в дошкольном возрасте – одно из основных условий нормального развития ребенка и в дальнейшем его успешное обучение в школе. Решение поставленной задачи должно осуществляться через различные мероприятия с детьми, педагогами и родителями. Цель у всех участников педагогического процесса тоже должна быть единой – это поиск эффективных приемов повышения качества речевого развития детей. Согласованность в действиях воспитателей,  узких специалистов и родителей поможет поднять качество и эффективность работы по развитию речи дошкольников с максимальным учетом индивидуальных способностей каждого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xn--121-8cdu0f.xn--p1ai/wp-content/uploads/2014/10/r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500570"/>
            <a:ext cx="3500462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7158" y="4572008"/>
            <a:ext cx="3395776" cy="2124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ctr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Упражнение «Достижение цели»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Задание: Выбрать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партнёра и попросить у него какой-либо предмет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(очки, ручку и т.д.).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Высказать свою просьбу так, чтобы собеседник не смог найти ни одного аргумента, чтобы отказать вам.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dou96.orsknet.ru/wp-content/uploads/2014/12/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3500462" cy="27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lnsavinsk.caduk.ru/images/vyistupleni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929198"/>
            <a:ext cx="235745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ctr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Упражнение «Знакомство»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Молодая мама в нерешительности стоит у кабинета заведующего детским садом, радом ребёнок с игрушкой.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молодой мамой, выступив инициатором общения в одной из ролей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«руководитель», «воспитатель», «родитель».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dou96.orsknet.ru/wp-content/uploads/2014/12/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3500462" cy="27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lnsavinsk.caduk.ru/images/vyistupleni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214950"/>
            <a:ext cx="2286016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pPr algn="ctr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Упражнение «Алло, алло!...»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Ситуация: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Вам необходимо получить или передать деловую информацию по телефону.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Вам необходимо установить контакт по телефону (приветствие, просьба, пригласить вам человека и передать информацию); найти оптимальные формы речевого общения, соблюдая этикетные нормы общения по телефону, если ваш собеседник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«руководитель», «коллега», «родитель».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dou96.orsknet.ru/wp-content/uploads/2014/12/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14818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lnsavinsk.caduk.ru/images/vyistupleni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429264"/>
            <a:ext cx="178595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642918"/>
            <a:ext cx="85094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Совершенствование работы в ДОУ по речевому развитию детей дошкольного возраста. Повышение культуры речи как компонента профессиональной компетентности воспитателя ДОУ.</a:t>
            </a:r>
          </a:p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4429156" cy="309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ctr">
              <a:buNone/>
            </a:pPr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Ситуация:</a:t>
            </a:r>
          </a:p>
          <a:p>
            <a:pPr algn="ctr">
              <a:buNone/>
            </a:pPr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одной из встреч с родителями воспитатель объяснил нежелательность опоздания детей к утренней гимнастике и к завтраку. Несмотря на это, ребёнок появился в дверях группы, когда завтрак уже заканчивался.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«Покормите его, пожалуйста»,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сказала его мама, поспешно исчезая за дверью.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Спрогнозируйте варианты Вашей речевой реакции на ситуацию.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dou96.orsknet.ru/wp-content/uploads/2014/12/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57454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olnsavinsk.caduk.ru/images/vyistupleni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072074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olnsavinsk.caduk.ru/images/vyistupleni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178595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/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Задание  </a:t>
            </a: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Инсценировка сказки: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Одной команде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надо показать инсценировку какой-нибудь сказки при помощи невербальных средств общения (жестов, пантомимики, мимики);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Другой необходимо: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отгадать ее название.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команды меняются местами.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Такие задания развивают у дошкольников творчество, воображение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http://mdou96.orsknet.ru/wp-content/uploads/2014/12/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57454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olnsavinsk.caduk.ru/images/vyistupleni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178595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/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99256246"/>
              </p:ext>
            </p:extLst>
          </p:nvPr>
        </p:nvGraphicFramePr>
        <p:xfrm>
          <a:off x="642910" y="1357298"/>
          <a:ext cx="7871831" cy="516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28728" y="428604"/>
            <a:ext cx="6180162" cy="7205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545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A52CF6-0DCB-4B55-A725-F966AC30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graphicEl>
                                              <a:dgm id="{4CA52CF6-0DCB-4B55-A725-F966AC30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graphicEl>
                                              <a:dgm id="{4CA52CF6-0DCB-4B55-A725-F966AC30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C3FBA4-432F-4D83-B455-2017C2935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graphicEl>
                                              <a:dgm id="{B5C3FBA4-432F-4D83-B455-2017C2935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graphicEl>
                                              <a:dgm id="{B5C3FBA4-432F-4D83-B455-2017C2935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65D973-001E-4EEF-83A9-AE46DFDEF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>
                                            <p:graphicEl>
                                              <a:dgm id="{C165D973-001E-4EEF-83A9-AE46DFDEF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>
                                            <p:graphicEl>
                                              <a:dgm id="{C165D973-001E-4EEF-83A9-AE46DFDEF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7C0B3-B982-4368-99DE-14B1EDD67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>
                                            <p:graphicEl>
                                              <a:dgm id="{C3C7C0B3-B982-4368-99DE-14B1EDD67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>
                                            <p:graphicEl>
                                              <a:dgm id="{C3C7C0B3-B982-4368-99DE-14B1EDD67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070A73-95AE-4A31-AF21-701BB4D6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>
                                            <p:graphicEl>
                                              <a:dgm id="{EE070A73-95AE-4A31-AF21-701BB4D6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>
                                            <p:graphicEl>
                                              <a:dgm id="{EE070A73-95AE-4A31-AF21-701BB4D6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40822-8E93-4D44-95B0-680E784BA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graphicEl>
                                              <a:dgm id="{70340822-8E93-4D44-95B0-680E784BA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>
                                            <p:graphicEl>
                                              <a:dgm id="{70340822-8E93-4D44-95B0-680E784BA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C196DC-8539-454B-88C0-B2F8FB9B6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>
                                            <p:graphicEl>
                                              <a:dgm id="{B0C196DC-8539-454B-88C0-B2F8FB9B6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>
                                            <p:graphicEl>
                                              <a:dgm id="{B0C196DC-8539-454B-88C0-B2F8FB9B6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2E0A55-E7C1-4AF0-A1FF-68A0B9E7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>
                                            <p:graphicEl>
                                              <a:dgm id="{752E0A55-E7C1-4AF0-A1FF-68A0B9E7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">
                                            <p:graphicEl>
                                              <a:dgm id="{752E0A55-E7C1-4AF0-A1FF-68A0B9E7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428605"/>
            <a:ext cx="8501122" cy="20002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Речь –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удивительно сильное средство, но нужно иметь много ума, чтобы пользоваться им.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Г. Гегель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643314"/>
            <a:ext cx="457203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207167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отечественной методике одной из главных целей речевого развития считалось развитие дара слова, т.е. умения выразить точное, богатое содержание в устной и письменной речи.                                                      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К.Д.Ушинский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К.Д. Ушинский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Судить о начале развития личности ребенка дошкольного возраста без оценки его речевого развития невозможно. С развитием речи связано формирование как личности в целом, так и всех психических процессов. Поэтому определение направлений и условия развития речи у детей относятся к числу важнейших педагогических задач. Проблема развития речи является одной из актуальных.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dou96.orsknet.ru/wp-content/uploads/2014/12/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tskisadik.ucoz.ru/2013/dekabr/inde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357694"/>
            <a:ext cx="342902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Дошкольное детство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особый период в развитии личности ребёнка.  Проблема развития речи дошкольников является комплексной, так как основывается на данных не только психологии и педагогики, но и общего языкознания. Речь развивается в разных видах деятельности: на занятиях по ознакомлению с художественной литературой, с явлениями окружающей действительности, обучению грамоте, а также в игровой деятельности, в повседневной жизни. Основная задача речевого развития детей дошкольного возраста – это овладение нормами и правилами родного языка, определяемыми для каждого возрастного этапа, и развитие их коммуникативных способностей.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288387"/>
            <a:ext cx="3714776" cy="356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случайно считается, что речь человека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его визитная карточка, поскольку от того, насколько грамотно он выражается, зависит его успех не только в повседневном общении, но и в профессиональной деятельности. Главной задачей дошкольного образования является подготовка к школьному обучению. Дети, не получившие в дошкольном возрасте соответствующее речевое развитие, с большим трудом навёрстывают упущенное, в будущем этот пробел влияет на его дальнейшее развитие. Своевременное и полноценное формирование речи в дошкольном детстве является основным условием нормального развития. 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 мы знаем,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какое значение имеет период дошкольного детства для развития речи детей. Именно в дошкольном возрасте язык становится главным средством установления контактов с окружающими, а внеречевые формы (жесты, мимика) начинают играть вспомогательную роль.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i?id=388652e496c62c6751c518e5bfabeba8&amp;n=33&amp;h=275&amp;w=4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436" y="4214818"/>
            <a:ext cx="502222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35716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Немаловажным условием является и профессионализм педагогов.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 должны уметь использовать разнообразные методы и приемы, формы работы, стимулирующие речевую деятельность детей. Это и создание проблемных ситуаций, в которых ребенку необходимо высказаться (высказать свою просьбу, мнение, суждение и т.д.), решение логических задач, мини – эксперименты по логическим задачам, игры – драматизации, составление загадок, шутки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использование опорных схем и картинок в обучении рассказыванию и др.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rcro.tomsk.ru/wp-content/uploads/2015/04/05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428860" y="4143380"/>
            <a:ext cx="3929090" cy="245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педагогов состоит в том,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создать условия  для практического  овладения разговорной речью для каждого ребенка, выбрать такие методы  и приемы обучения, которые позволили бы каждому воспитаннику проявить свою речевую активность, свое словотворчество. Деятельность педагогического коллектива детского сада должна быть направлена на формирование  у дошкольников коммуникативных навыков, культуры общения, умения кратко и доступно формулировать мысли, добывать информацию из разных источников, создание языковой среды, способствующей возникновению естественных потребностей в общении.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льдорфская школ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643314"/>
            <a:ext cx="44291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2611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1261</Words>
  <Application>Microsoft Office PowerPoint</Application>
  <PresentationFormat>Экран (4:3)</PresentationFormat>
  <Paragraphs>86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179</cp:revision>
  <dcterms:created xsi:type="dcterms:W3CDTF">2014-05-31T13:21:18Z</dcterms:created>
  <dcterms:modified xsi:type="dcterms:W3CDTF">2018-06-27T08:48:02Z</dcterms:modified>
</cp:coreProperties>
</file>